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40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.xml.rels" ContentType="application/vnd.openxmlformats-package.relationships+xml"/>
  <Override PartName="/ppt/notesSlides/notesSlide40.xml" ContentType="application/vnd.openxmlformats-officedocument.presentationml.notesSlide+xml"/>
  <Override PartName="/ppt/_rels/presentation.xml.rels" ContentType="application/vnd.openxmlformats-package.relationships+xml"/>
  <Override PartName="/ppt/media/image59.tif" ContentType="image/tiff"/>
  <Override PartName="/ppt/media/image2.wmf" ContentType="image/x-wmf"/>
  <Override PartName="/ppt/media/image58.tif" ContentType="image/tiff"/>
  <Override PartName="/ppt/media/image56.png" ContentType="image/png"/>
  <Override PartName="/ppt/media/image55.png" ContentType="image/png"/>
  <Override PartName="/ppt/media/image57.tif" ContentType="image/tiff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6.wmf" ContentType="image/x-wmf"/>
  <Override PartName="/ppt/media/image89.png" ContentType="image/png"/>
  <Override PartName="/ppt/media/image45.png" ContentType="image/png"/>
  <Override PartName="/ppt/media/image44.jpeg" ContentType="image/jpeg"/>
  <Override PartName="/ppt/media/image38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2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50.png" ContentType="image/png"/>
  <Override PartName="/ppt/media/image60.tif" ContentType="image/tiff"/>
  <Override PartName="/ppt/media/image22.png" ContentType="image/png"/>
  <Override PartName="/ppt/media/image72.tif" ContentType="image/tiff"/>
  <Override PartName="/ppt/media/image61.tif" ContentType="image/tiff"/>
  <Override PartName="/ppt/media/image23.png" ContentType="image/png"/>
  <Override PartName="/ppt/media/image73.png" ContentType="image/png"/>
  <Override PartName="/ppt/media/image69.tif" ContentType="image/tiff"/>
  <Override PartName="/ppt/media/image4.wmf" ContentType="image/x-wmf"/>
  <Override PartName="/ppt/media/image62.tif" ContentType="image/tiff"/>
  <Override PartName="/ppt/media/image24.png" ContentType="image/png"/>
  <Override PartName="/ppt/media/image74.png" ContentType="image/png"/>
  <Override PartName="/ppt/media/image75.png" ContentType="image/png"/>
  <Override PartName="/ppt/media/image64.tif" ContentType="image/tiff"/>
  <Override PartName="/ppt/media/image76.png" ContentType="image/png"/>
  <Override PartName="/ppt/media/image71.tif" ContentType="image/tiff"/>
  <Override PartName="/ppt/media/image33.png" ContentType="image/png"/>
  <Override PartName="/ppt/media/image103.png" ContentType="image/png"/>
  <Override PartName="/ppt/media/image96.png" ContentType="image/png"/>
  <Override PartName="/ppt/media/image65.tif" ContentType="image/tiff"/>
  <Override PartName="/ppt/media/image77.png" ContentType="image/png"/>
  <Override PartName="/ppt/media/image68.tif" ContentType="image/tiff"/>
  <Override PartName="/ppt/media/image70.tif" ContentType="image/tiff"/>
  <Override PartName="/ppt/media/image102.png" ContentType="image/png"/>
  <Override PartName="/ppt/media/image95.png" ContentType="image/png"/>
  <Override PartName="/ppt/media/image88.png" ContentType="image/png"/>
  <Override PartName="/ppt/media/image99.png" ContentType="image/png"/>
  <Override PartName="/ppt/media/image87.png" ContentType="image/png"/>
  <Override PartName="/ppt/media/image98.png" ContentType="image/png"/>
  <Override PartName="/ppt/media/image97.png" ContentType="image/png"/>
  <Override PartName="/ppt/media/image67.tif" ContentType="image/tiff"/>
  <Override PartName="/ppt/media/image101.png" ContentType="image/png"/>
  <Override PartName="/ppt/media/image29.png" ContentType="image/png"/>
  <Override PartName="/ppt/media/image94.png" ContentType="image/png"/>
  <Override PartName="/ppt/media/image79.png" ContentType="image/png"/>
  <Override PartName="/ppt/media/image66.tif" ContentType="image/tiff"/>
  <Override PartName="/ppt/media/image78.png" ContentType="image/png"/>
  <Override PartName="/ppt/media/image28.png" ContentType="image/png"/>
  <Override PartName="/ppt/media/image93.png" ContentType="image/png"/>
  <Override PartName="/ppt/media/image14.png" ContentType="image/png"/>
  <Override PartName="/ppt/media/image27.png" ContentType="image/png"/>
  <Override PartName="/ppt/media/image92.png" ContentType="image/png"/>
  <Override PartName="/ppt/media/image90.png" ContentType="image/png"/>
  <Override PartName="/ppt/media/image25.png" ContentType="image/png"/>
  <Override PartName="/ppt/media/image5.jpeg" ContentType="image/jpeg"/>
  <Override PartName="/ppt/media/image63.tif" ContentType="image/tiff"/>
  <Override PartName="/ppt/media/image21.png" ContentType="image/png"/>
  <Override PartName="/ppt/media/image20.png" ContentType="image/png"/>
  <Override PartName="/ppt/media/image17.png" ContentType="image/png"/>
  <Override PartName="/ppt/media/image82.png" ContentType="image/png"/>
  <Override PartName="/ppt/media/image16.png" ContentType="image/png"/>
  <Override PartName="/ppt/media/image81.png" ContentType="image/png"/>
  <Override PartName="/ppt/media/image31.png" ContentType="image/png"/>
  <Override PartName="/ppt/media/image26.png" ContentType="image/png"/>
  <Override PartName="/ppt/media/image91.png" ContentType="image/png"/>
  <Override PartName="/ppt/media/image3.png" ContentType="image/png"/>
  <Override PartName="/ppt/media/image15.png" ContentType="image/png"/>
  <Override PartName="/ppt/media/image80.png" ContentType="image/png"/>
  <Override PartName="/ppt/media/image10.png" ContentType="image/png"/>
  <Override PartName="/ppt/media/image47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9FDE902-6F1A-4190-B238-58D4E962BC9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8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These values are (very roughly speaking) log-10 probabilities of getting a match at random. Each perfectly matching base scores just over 0.6, so 15 requires a perfect 25 base match. Each mismatching base reduces the score by the Q/10 value of that base. So it takes 5 or even 6 additional matching bases to overcome one high quality mismatch, but maybe only 1 or 2 additional bases if the mismatching base is low quality.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8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These values are (very roughly speaking) log-10 probabilities of getting a match at random. Each perfectly matching base scores just over 0.6, so 15 requires a perfect 25 base match. Each mismatching base reduces the score by the Q/10 value of that base. So it takes 5 or even 6 additional matching bases to overcome one high quality mismatch, but maybe only 1 or 2 additional bases if the mismatching base is low quality.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3080" cy="38160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7160" cy="6321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500960" y="6485760"/>
            <a:ext cx="148392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>
            <a:noAutofit/>
          </a:bodyPr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0" y="97560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Line 2"/>
          <p:cNvSpPr/>
          <p:nvPr/>
        </p:nvSpPr>
        <p:spPr>
          <a:xfrm>
            <a:off x="0" y="6856200"/>
            <a:ext cx="9144000" cy="180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3080" cy="381600"/>
          </a:xfrm>
          <a:prstGeom prst="rect">
            <a:avLst/>
          </a:prstGeom>
          <a:ln>
            <a:noFill/>
          </a:ln>
        </p:spPr>
      </p:pic>
      <p:pic>
        <p:nvPicPr>
          <p:cNvPr id="82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7160" cy="63216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7500960" y="6485760"/>
            <a:ext cx="148392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>
            <a:noAutofit/>
          </a:bodyPr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hyperlink" Target="http://www.usadellab.org/cms/?page=trimmomatic" TargetMode="External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7.tif"/><Relationship Id="rId2" Type="http://schemas.openxmlformats.org/officeDocument/2006/relationships/image" Target="../media/image58.tif"/><Relationship Id="rId3" Type="http://schemas.openxmlformats.org/officeDocument/2006/relationships/image" Target="../media/image59.tif"/><Relationship Id="rId4" Type="http://schemas.openxmlformats.org/officeDocument/2006/relationships/image" Target="../media/image60.tif"/><Relationship Id="rId5" Type="http://schemas.openxmlformats.org/officeDocument/2006/relationships/image" Target="../media/image61.tif"/><Relationship Id="rId6" Type="http://schemas.openxmlformats.org/officeDocument/2006/relationships/image" Target="../media/image62.tif"/><Relationship Id="rId7" Type="http://schemas.openxmlformats.org/officeDocument/2006/relationships/image" Target="../media/image63.tif"/><Relationship Id="rId8" Type="http://schemas.openxmlformats.org/officeDocument/2006/relationships/image" Target="../media/image64.tif"/><Relationship Id="rId9" Type="http://schemas.openxmlformats.org/officeDocument/2006/relationships/image" Target="../media/image65.tif"/><Relationship Id="rId10" Type="http://schemas.openxmlformats.org/officeDocument/2006/relationships/image" Target="../media/image66.tif"/><Relationship Id="rId11" Type="http://schemas.openxmlformats.org/officeDocument/2006/relationships/image" Target="../media/image67.tif"/><Relationship Id="rId12" Type="http://schemas.openxmlformats.org/officeDocument/2006/relationships/image" Target="../media/image68.tif"/><Relationship Id="rId13" Type="http://schemas.openxmlformats.org/officeDocument/2006/relationships/image" Target="../media/image69.tif"/><Relationship Id="rId14" Type="http://schemas.openxmlformats.org/officeDocument/2006/relationships/image" Target="../media/image70.tif"/><Relationship Id="rId15" Type="http://schemas.openxmlformats.org/officeDocument/2006/relationships/image" Target="../media/image71.tif"/><Relationship Id="rId16" Type="http://schemas.openxmlformats.org/officeDocument/2006/relationships/image" Target="../media/image72.tif"/><Relationship Id="rId17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hyperlink" Target="https://doi.org/10.1016/j.ygeno.2014.12.002" TargetMode="External"/><Relationship Id="rId3" Type="http://schemas.openxmlformats.org/officeDocument/2006/relationships/hyperlink" Target="https://doi.org/10.1016/j.ygeno.2014.12.002" TargetMode="External"/><Relationship Id="rId4" Type="http://schemas.openxmlformats.org/officeDocument/2006/relationships/hyperlink" Target="https://dx.doi.org/10.1038/ncomms11762" TargetMode="External"/><Relationship Id="rId5" Type="http://schemas.openxmlformats.org/officeDocument/2006/relationships/hyperlink" Target="https://dx.doi.org/10.1038/ncomms11762" TargetMode="Externa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hyperlink" Target="https://edwards.sdsu.edu/research/fastq-dump/" TargetMode="External"/><Relationship Id="rId6" Type="http://schemas.openxmlformats.org/officeDocument/2006/relationships/hyperlink" Target="https://edwards.sdsu.edu/research/fastq-dump/" TargetMode="External"/><Relationship Id="rId7" Type="http://schemas.openxmlformats.org/officeDocument/2006/relationships/hyperlink" Target="https://edwards.sdsu.edu/research/fastq-dump/" TargetMode="External"/><Relationship Id="rId8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4129200"/>
            <a:ext cx="8271360" cy="4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e30613"/>
                </a:solidFill>
                <a:latin typeface="Arial"/>
                <a:ea typeface="DejaVu Sans"/>
              </a:rPr>
              <a:t>Introduction to RNA-Seq – Quality Control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4000" y="4964400"/>
            <a:ext cx="8097480" cy="7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30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480" cy="3426480"/>
          </a:xfrm>
          <a:prstGeom prst="rect">
            <a:avLst/>
          </a:prstGeom>
          <a:ln>
            <a:noFill/>
          </a:ln>
        </p:spPr>
      </p:pic>
      <p:sp>
        <p:nvSpPr>
          <p:cNvPr id="131" name="Line 3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600" cy="717480"/>
          </a:xfrm>
          <a:prstGeom prst="rect">
            <a:avLst/>
          </a:prstGeom>
          <a:ln>
            <a:noFill/>
          </a:ln>
        </p:spPr>
      </p:pic>
      <p:sp>
        <p:nvSpPr>
          <p:cNvPr id="133" name="Line 4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”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Raw data”: FASTQ format - quality line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3" name="Picture 3_2" descr=""/>
          <p:cNvPicPr/>
          <p:nvPr/>
        </p:nvPicPr>
        <p:blipFill>
          <a:blip r:embed="rId1"/>
          <a:stretch/>
        </p:blipFill>
        <p:spPr>
          <a:xfrm>
            <a:off x="360" y="1780920"/>
            <a:ext cx="9141480" cy="481392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-182880" y="1731600"/>
            <a:ext cx="9692640" cy="237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86400" y="1774440"/>
            <a:ext cx="7922160" cy="23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TCTCNAGATAAAATCAAAACCAACAGAGAGTCTAGAATAAAAGTGAATAG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@@BF#2ADHHHHHJJJJIJJJJJJIJGJIJHIIGIHIIIIIJJHIHIJJJ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2472840" y="2671560"/>
            <a:ext cx="228600" cy="271080"/>
          </a:xfrm>
          <a:prstGeom prst="rect">
            <a:avLst/>
          </a:prstGeom>
          <a:noFill/>
          <a:ln w="38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6840000" y="5587560"/>
            <a:ext cx="2194560" cy="271080"/>
          </a:xfrm>
          <a:prstGeom prst="rect">
            <a:avLst/>
          </a:prstGeom>
          <a:noFill/>
          <a:ln w="38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”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Raw data”: FASTQ format – Phred +33/+64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9" name="Picture 3" descr=""/>
          <p:cNvPicPr/>
          <p:nvPr/>
        </p:nvPicPr>
        <p:blipFill>
          <a:blip r:embed="rId1"/>
          <a:stretch/>
        </p:blipFill>
        <p:spPr>
          <a:xfrm>
            <a:off x="0" y="1420920"/>
            <a:ext cx="9141480" cy="48139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Quality Control using FastQC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Help spot problems in the sequencer or in the starting library material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https://www.bioinformatics.babraham.ac.uk/projects/fastqc/</a:t>
            </a:r>
            <a:endParaRPr b="0" lang="en-US" sz="20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Generates an HTML report with various metrics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Average quality per position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GC% profile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Adapter presence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...</a:t>
            </a:r>
            <a:endParaRPr b="0" lang="en-US" sz="20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input formats: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FASTQ (gzip) , SAM, BAM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Quality Control using FastQC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Help spot problems in the sequencer or in the starting library material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https://www.bioinformatics.babraham.ac.uk/projects/fastqc/</a:t>
            </a:r>
            <a:endParaRPr b="0" lang="en-US" sz="20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Generates an HTML report with various metrics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Average quality per position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GC% profile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Adapter presence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...</a:t>
            </a:r>
            <a:endParaRPr b="0" lang="en-US" sz="20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input formats: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FASTQ (gzip) , SAM, BAM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Combining multiple reports : MultiQC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FastQC : 1 report for each fastq file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MultiQC combine individual reports into a single report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https://multiqc.info/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MultiQC also works with other tools outputs: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Trimming output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Mapping output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...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PRACTICAL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Go to the website and do the QC practical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Per Base Sequence Quality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9" name="Picture 3" descr=""/>
          <p:cNvPicPr/>
          <p:nvPr/>
        </p:nvPicPr>
        <p:blipFill>
          <a:blip r:embed="rId1"/>
          <a:srcRect l="0" t="51142" r="0" b="0"/>
          <a:stretch/>
        </p:blipFill>
        <p:spPr>
          <a:xfrm>
            <a:off x="35640" y="1738440"/>
            <a:ext cx="9093600" cy="33278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Per Tile Sequence Quality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>
            <a:lum bright="-1000"/>
          </a:blip>
          <a:stretch/>
        </p:blipFill>
        <p:spPr>
          <a:xfrm>
            <a:off x="4528800" y="1591200"/>
            <a:ext cx="4615200" cy="334656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0" y="1668240"/>
            <a:ext cx="4615200" cy="325080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504000" y="5212080"/>
            <a:ext cx="8097480" cy="11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Only present when the fastq id contains tile id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Per Sequence Quality Scores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5" name="Picture 3" descr=""/>
          <p:cNvPicPr/>
          <p:nvPr/>
        </p:nvPicPr>
        <p:blipFill>
          <a:blip r:embed="rId1"/>
          <a:stretch/>
        </p:blipFill>
        <p:spPr>
          <a:xfrm>
            <a:off x="0" y="1190880"/>
            <a:ext cx="4572000" cy="342000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4569120" y="1371600"/>
            <a:ext cx="4572000" cy="33832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Per Base Sequence Content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16560" y="1591200"/>
            <a:ext cx="4572000" cy="325512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4552560" y="1554480"/>
            <a:ext cx="4572000" cy="33465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”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Raw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data”: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FAST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Q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forma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504000" y="479664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endParaRPr b="0" lang="en-US" sz="18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18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: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v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86400" y="1774440"/>
            <a:ext cx="7922160" cy="2340360"/>
          </a:xfrm>
          <a:prstGeom prst="rect">
            <a:avLst/>
          </a:prstGeom>
          <a:noFill/>
          <a:ln>
            <a:solidFill>
              <a:srgbClr val="3232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@HWI-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ST143:498:D0T4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GACXX:7:1101:1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474:2111 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1:N:0:TGACCA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TCTCNAGATAAAAT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CAAAACCAACAGAG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AGTCTAGAATAAAA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GTGAATAG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+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@@BF#2ADHHHHHJ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JJJIJJJJJJIJGJ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IJHIIGIHIIIIIJ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JHIHIJJJ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@HWI-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ST143:498:D0T4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GACXX:7:1101:1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424:2149 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1:N:0:TGACCA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CAGATGTTTTGGTA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AGAAGAATGCCATT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AGCAATTGGTGGAG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GAGCAGGA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+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BBCFFFEFHHHHHJ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IJIJJHIIJIIJJJ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JJJJJJJIJHIJIJ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JIJIGIIG</a:t>
            </a:r>
            <a:endParaRPr b="0" lang="en-US" sz="1800" spc="-1" strike="noStrike">
              <a:latin typeface="Monospace"/>
            </a:endParaRPr>
          </a:p>
        </p:txBody>
      </p:sp>
    </p:spTree>
  </p:cSld>
  <p:transition spd="med"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Per Sequence GC Content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1" name="Picture 3" descr=""/>
          <p:cNvPicPr/>
          <p:nvPr/>
        </p:nvPicPr>
        <p:blipFill>
          <a:blip r:embed="rId1"/>
          <a:stretch/>
        </p:blipFill>
        <p:spPr>
          <a:xfrm>
            <a:off x="1043640" y="1196640"/>
            <a:ext cx="7261560" cy="54457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Per Sequence GC Content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3" name="Picture 3" descr=""/>
          <p:cNvPicPr/>
          <p:nvPr/>
        </p:nvPicPr>
        <p:blipFill>
          <a:blip r:embed="rId1"/>
          <a:srcRect l="-679" t="51457" r="679" b="0"/>
          <a:stretch/>
        </p:blipFill>
        <p:spPr>
          <a:xfrm>
            <a:off x="1115640" y="1497240"/>
            <a:ext cx="6710400" cy="48812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Duplicate Sequences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792360" y="1097280"/>
            <a:ext cx="7559280" cy="54864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Overrepresented Sequences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1280160" y="1914840"/>
            <a:ext cx="6583680" cy="492516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360" y="1053720"/>
            <a:ext cx="9143640" cy="9579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04000" y="3933000"/>
            <a:ext cx="8097480" cy="21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70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30613"/>
                </a:solidFill>
                <a:latin typeface="Arial"/>
                <a:ea typeface="Noto Sans CJK SC"/>
              </a:rPr>
              <a:t>Contributors:</a:t>
            </a:r>
            <a:br/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Noto Sans CJK SC"/>
              </a:rPr>
              <a:t>Wandrille Duchemin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Noto Sans CJK SC"/>
              </a:rPr>
              <a:t>Geoffrey Fucile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Noto Sans CJK SC"/>
              </a:rPr>
              <a:t>Walid Gharib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Noto Sans CJK SC"/>
              </a:rPr>
              <a:t>Pablo Escobar Lopez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Noto Sans CJK SC"/>
              </a:rPr>
              <a:t>Mihaela Zavolan</a:t>
            </a:r>
            <a:br/>
            <a:endParaRPr b="0" lang="en-US" sz="2200" spc="-1" strike="noStrike">
              <a:latin typeface="Arial"/>
            </a:endParaRPr>
          </a:p>
        </p:txBody>
      </p:sp>
      <p:pic>
        <p:nvPicPr>
          <p:cNvPr id="250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480" cy="3426480"/>
          </a:xfrm>
          <a:prstGeom prst="rect">
            <a:avLst/>
          </a:prstGeom>
          <a:ln>
            <a:noFill/>
          </a:ln>
        </p:spPr>
      </p:pic>
      <p:sp>
        <p:nvSpPr>
          <p:cNvPr id="251" name="Line 2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600" cy="717480"/>
          </a:xfrm>
          <a:prstGeom prst="rect">
            <a:avLst/>
          </a:prstGeom>
          <a:ln>
            <a:noFill/>
          </a:ln>
        </p:spPr>
      </p:pic>
      <p:sp>
        <p:nvSpPr>
          <p:cNvPr id="253" name="Line 3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4" descr=""/>
          <p:cNvPicPr/>
          <p:nvPr/>
        </p:nvPicPr>
        <p:blipFill>
          <a:blip r:embed="rId1"/>
          <a:stretch/>
        </p:blipFill>
        <p:spPr>
          <a:xfrm>
            <a:off x="0" y="27360"/>
            <a:ext cx="9141480" cy="68554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FASTQ QC – Modifying with Trimmomatic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Some datasets require modification prior to alignment, </a:t>
            </a:r>
            <a:r>
              <a:rPr b="1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eg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trimming low quality base calls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The decision to modify the dataset depends on the nature of the dataset and the question(s) asked</a:t>
            </a:r>
            <a:endParaRPr b="0" lang="en-US" sz="2400" spc="-1" strike="noStrike">
              <a:latin typeface="Arial"/>
            </a:endParaRPr>
          </a:p>
          <a:p>
            <a:pPr lvl="2" marL="1296000" indent="-285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Trimming increases the rate of mapped reads BUT diminish the absolute numbers of reads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b="0" lang="en-US" sz="2400" spc="-1" strike="noStrike">
              <a:latin typeface="Arial"/>
            </a:endParaRPr>
          </a:p>
          <a:p>
            <a:pPr lvl="2" marL="1296000" indent="-285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Aggressive trimming (high quality threshold, low length filtering) can have negative impacts on expression quantification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(see William et al. (2016) Trimming of sequence reads alters RNA-Seq gene expression estimates. BMC bioinfo 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br/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Trimmomatic – Clipping Adapter Sequences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Generally, your sequencing facility will send you FASTQ files where all sequencing adapter sequences have been removed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In practice, there can sometimes be unclipped adapter sequences. Why ?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Trimmomatic option: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600" spc="-1" strike="noStrike">
                <a:solidFill>
                  <a:srgbClr val="323232"/>
                </a:solidFill>
                <a:latin typeface="Monaco"/>
                <a:ea typeface="DejaVu Sans"/>
              </a:rPr>
              <a:t>ILLUMINACLIP:&lt;fastaWithAdaptersEtc&gt;:&lt;seed mismatches&gt;:&lt;palindrome clip threshold&gt;:&lt;simple clip threshold&gt;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600" spc="-1" strike="noStrike">
                <a:solidFill>
                  <a:srgbClr val="323232"/>
                </a:solidFill>
                <a:latin typeface="Monaco"/>
                <a:ea typeface="DejaVu Sans"/>
              </a:rPr>
              <a:t>ILLUMINACLIP:fastafilePATH:2:30:10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16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Trimmomatic Options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2000"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ILLUMINACLIP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: Cut adapter and other illumina-specific sequences from the read.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SLIDINGWINDOW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: Performs a sliding window trimming approach. It starts scanning at the 5‟ end and clips the read once the average quality within the window falls below a threshold.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MAXINFO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: An adaptive quality trimmer which balances read length and error rate to maximise the value of each read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LEADING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: Cut bases off the start of a read, if below a threshold quality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TRAILING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: Cut bases off the end of a read, if below a threshold quality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CROP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: Cut the read to a specified length by removing bases from the end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HEADCROP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: Cut the specified number of bases from the start of the read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MINLEN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: Drop the read if it is below a specified length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AVGQUAL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: Drop the read if the average quality is below the specified level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TOPHRED33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: Convert quality scores to Phred-33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TOPHRED64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: Convert quality scores to Phred-64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Trimmomatic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07640" y="1440000"/>
            <a:ext cx="896184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eg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Trim a paired-end dataset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trimmomatic PE \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reads_1.fq reads_2.fq \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./trimmed_data/paired_trimmed_1.fq. /trimmed_data/unpaired_trimmed_1.fq \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./trimmed_data/paired_trimmed_2.fq. /trimmed_data/unpaired_trimmed_2.fq \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SLIDINGWINDOW:4:10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Read the manual for more information.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 This is good practice, as software is constantly evolving and you can’t always rely on recipes provided by courses ;-)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	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Courier New"/>
                <a:hlinkClick r:id="rId2"/>
              </a:rPr>
              <a:t>http://www.usadellab.org/cms/?page=trimmomatic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”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Raw data”: FASTQ format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4000" y="479664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endParaRPr b="0" lang="en-US" sz="18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18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Paired data: two separate files for forward and reverse with same ordering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6400800" y="1299600"/>
            <a:ext cx="2859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Read ID (starts with @)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TextShape 4"/>
          <p:cNvSpPr txBox="1"/>
          <p:nvPr/>
        </p:nvSpPr>
        <p:spPr>
          <a:xfrm>
            <a:off x="7966080" y="2044800"/>
            <a:ext cx="130536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Sequence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TextShape 5"/>
          <p:cNvSpPr txBox="1"/>
          <p:nvPr/>
        </p:nvSpPr>
        <p:spPr>
          <a:xfrm>
            <a:off x="7772400" y="2560320"/>
            <a:ext cx="1645920" cy="36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Quality line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142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c9211e"/>
            </a:solidFill>
            <a:round/>
            <a:tailEnd len="med" type="triangle" w="med"/>
          </a:ln>
        </p:spPr>
      </p:cxnSp>
      <p:sp>
        <p:nvSpPr>
          <p:cNvPr id="143" name="Line 7"/>
          <p:cNvSpPr/>
          <p:nvPr/>
        </p:nvSpPr>
        <p:spPr>
          <a:xfrm flipH="1">
            <a:off x="7132320" y="2745000"/>
            <a:ext cx="641160" cy="0"/>
          </a:xfrm>
          <a:prstGeom prst="line">
            <a:avLst/>
          </a:prstGeom>
          <a:ln w="1908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8"/>
          <p:cNvSpPr/>
          <p:nvPr/>
        </p:nvSpPr>
        <p:spPr>
          <a:xfrm>
            <a:off x="86400" y="1774440"/>
            <a:ext cx="7922160" cy="2340360"/>
          </a:xfrm>
          <a:prstGeom prst="rect">
            <a:avLst/>
          </a:prstGeom>
          <a:noFill/>
          <a:ln>
            <a:solidFill>
              <a:srgbClr val="32323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@HWI-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ST143:498:D0T4G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ACXX:7:1101:147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4:2111 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1:N:0:TGACCA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TCTCNAGATAAAATC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AAAACCAACAGAGAG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TCTAGAATAAAAGTG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AATAG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+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@@BF#2ADHHHHHJJ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JJIJJJJJJIJGJIJ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HIIGIHIIIIIJJHI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HIJJJ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@HWI-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ST143:498:D0T4G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ACXX:7:1101:142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4:2149 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1:N:0:TGACCA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CAGATGTTTTGGTAA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GAAGAATGCCATTAG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CAATTGGTGGAGGAG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CAGGA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+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BBCFFFEFHHHHHJI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JIJJHIIJIIJJJJJ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JJJJJIJHIJIJJIJ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IGIIG</a:t>
            </a:r>
            <a:endParaRPr b="0" lang="en-US" sz="1800" spc="-1" strike="noStrike">
              <a:latin typeface="Monospace"/>
            </a:endParaRPr>
          </a:p>
        </p:txBody>
      </p:sp>
      <p:sp>
        <p:nvSpPr>
          <p:cNvPr id="145" name="Line 9"/>
          <p:cNvSpPr/>
          <p:nvPr/>
        </p:nvSpPr>
        <p:spPr>
          <a:xfrm flipH="1">
            <a:off x="7197840" y="2212200"/>
            <a:ext cx="822960" cy="0"/>
          </a:xfrm>
          <a:prstGeom prst="line">
            <a:avLst/>
          </a:prstGeom>
          <a:ln w="1908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Practical Exercises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For this course, you have access to a dedicated computer cluster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This matches the reality of most NGS workflows, which cannot be realized on a single machine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The software you will need has been built inside a “container” environment (specifically, Singularity)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Enables </a:t>
            </a:r>
            <a:r>
              <a:rPr b="0" lang="en-US" sz="2400" spc="-1" strike="noStrike" u="sng">
                <a:solidFill>
                  <a:srgbClr val="323232"/>
                </a:solidFill>
                <a:uFillTx/>
                <a:latin typeface="Arial"/>
                <a:ea typeface="DejaVu Sans"/>
              </a:rPr>
              <a:t>portability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and </a:t>
            </a:r>
            <a:r>
              <a:rPr b="0" lang="en-US" sz="2400" spc="-1" strike="noStrike" u="sng">
                <a:solidFill>
                  <a:srgbClr val="323232"/>
                </a:solidFill>
                <a:uFillTx/>
                <a:latin typeface="Arial"/>
                <a:ea typeface="DejaVu Sans"/>
              </a:rPr>
              <a:t>reproducibility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of workflows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You will login to a </a:t>
            </a:r>
            <a:r>
              <a:rPr b="1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head node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, and distribute your computational tasks to the cluster using a </a:t>
            </a:r>
            <a:r>
              <a:rPr b="1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job scheduler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called Slurm</a:t>
            </a:r>
            <a:br/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Computer Cluster 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6" name="Picture 3" descr=""/>
          <p:cNvPicPr/>
          <p:nvPr/>
        </p:nvPicPr>
        <p:blipFill>
          <a:blip r:embed="rId1"/>
          <a:stretch/>
        </p:blipFill>
        <p:spPr>
          <a:xfrm>
            <a:off x="216000" y="3126960"/>
            <a:ext cx="1401120" cy="1307520"/>
          </a:xfrm>
          <a:prstGeom prst="rect">
            <a:avLst/>
          </a:prstGeom>
          <a:ln>
            <a:noFill/>
          </a:ln>
        </p:spPr>
      </p:pic>
      <p:pic>
        <p:nvPicPr>
          <p:cNvPr id="267" name="Picture 4" descr=""/>
          <p:cNvPicPr/>
          <p:nvPr/>
        </p:nvPicPr>
        <p:blipFill>
          <a:blip r:embed="rId2"/>
          <a:stretch/>
        </p:blipFill>
        <p:spPr>
          <a:xfrm>
            <a:off x="7427520" y="142956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68" name="Picture 6" descr=""/>
          <p:cNvPicPr/>
          <p:nvPr/>
        </p:nvPicPr>
        <p:blipFill>
          <a:blip r:embed="rId3"/>
          <a:stretch/>
        </p:blipFill>
        <p:spPr>
          <a:xfrm>
            <a:off x="7427520" y="229356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69" name="Picture 7" descr=""/>
          <p:cNvPicPr/>
          <p:nvPr/>
        </p:nvPicPr>
        <p:blipFill>
          <a:blip r:embed="rId4"/>
          <a:stretch/>
        </p:blipFill>
        <p:spPr>
          <a:xfrm>
            <a:off x="7427520" y="315792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70" name="Picture 8" descr=""/>
          <p:cNvPicPr/>
          <p:nvPr/>
        </p:nvPicPr>
        <p:blipFill>
          <a:blip r:embed="rId5"/>
          <a:stretch/>
        </p:blipFill>
        <p:spPr>
          <a:xfrm>
            <a:off x="7427520" y="402192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71" name="Picture 9" descr=""/>
          <p:cNvPicPr/>
          <p:nvPr/>
        </p:nvPicPr>
        <p:blipFill>
          <a:blip r:embed="rId6"/>
          <a:stretch/>
        </p:blipFill>
        <p:spPr>
          <a:xfrm>
            <a:off x="7427520" y="488592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72" name="Picture 10" descr=""/>
          <p:cNvPicPr/>
          <p:nvPr/>
        </p:nvPicPr>
        <p:blipFill>
          <a:blip r:embed="rId7"/>
          <a:stretch/>
        </p:blipFill>
        <p:spPr>
          <a:xfrm>
            <a:off x="7427520" y="570564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73" name="Picture 11" descr=""/>
          <p:cNvPicPr/>
          <p:nvPr/>
        </p:nvPicPr>
        <p:blipFill>
          <a:blip r:embed="rId8"/>
          <a:stretch/>
        </p:blipFill>
        <p:spPr>
          <a:xfrm>
            <a:off x="8075520" y="158184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74" name="Picture 12" descr=""/>
          <p:cNvPicPr/>
          <p:nvPr/>
        </p:nvPicPr>
        <p:blipFill>
          <a:blip r:embed="rId9"/>
          <a:stretch/>
        </p:blipFill>
        <p:spPr>
          <a:xfrm>
            <a:off x="8075520" y="244620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75" name="Picture 13" descr=""/>
          <p:cNvPicPr/>
          <p:nvPr/>
        </p:nvPicPr>
        <p:blipFill>
          <a:blip r:embed="rId10"/>
          <a:stretch/>
        </p:blipFill>
        <p:spPr>
          <a:xfrm>
            <a:off x="8075520" y="331020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76" name="Picture 14" descr=""/>
          <p:cNvPicPr/>
          <p:nvPr/>
        </p:nvPicPr>
        <p:blipFill>
          <a:blip r:embed="rId11"/>
          <a:stretch/>
        </p:blipFill>
        <p:spPr>
          <a:xfrm>
            <a:off x="8075520" y="417420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77" name="Picture 15" descr=""/>
          <p:cNvPicPr/>
          <p:nvPr/>
        </p:nvPicPr>
        <p:blipFill>
          <a:blip r:embed="rId12"/>
          <a:stretch/>
        </p:blipFill>
        <p:spPr>
          <a:xfrm>
            <a:off x="8075520" y="503856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78" name="Picture 16" descr=""/>
          <p:cNvPicPr/>
          <p:nvPr/>
        </p:nvPicPr>
        <p:blipFill>
          <a:blip r:embed="rId13"/>
          <a:stretch/>
        </p:blipFill>
        <p:spPr>
          <a:xfrm>
            <a:off x="8075520" y="5857920"/>
            <a:ext cx="526680" cy="808920"/>
          </a:xfrm>
          <a:prstGeom prst="rect">
            <a:avLst/>
          </a:prstGeom>
          <a:ln>
            <a:noFill/>
          </a:ln>
        </p:spPr>
      </p:pic>
      <p:pic>
        <p:nvPicPr>
          <p:cNvPr id="279" name="Picture 17" descr=""/>
          <p:cNvPicPr/>
          <p:nvPr/>
        </p:nvPicPr>
        <p:blipFill>
          <a:blip r:embed="rId14"/>
          <a:stretch/>
        </p:blipFill>
        <p:spPr>
          <a:xfrm>
            <a:off x="3052440" y="2913120"/>
            <a:ext cx="1085400" cy="1665360"/>
          </a:xfrm>
          <a:prstGeom prst="rect">
            <a:avLst/>
          </a:prstGeom>
          <a:ln>
            <a:noFill/>
          </a:ln>
        </p:spPr>
      </p:pic>
      <p:sp>
        <p:nvSpPr>
          <p:cNvPr id="280" name="CustomShape 2"/>
          <p:cNvSpPr/>
          <p:nvPr/>
        </p:nvSpPr>
        <p:spPr>
          <a:xfrm>
            <a:off x="7020360" y="1124640"/>
            <a:ext cx="213480" cy="5561280"/>
          </a:xfrm>
          <a:prstGeom prst="leftBrace">
            <a:avLst>
              <a:gd name="adj1" fmla="val 8333"/>
              <a:gd name="adj2" fmla="val 50000"/>
            </a:avLst>
          </a:prstGeom>
          <a:noFill/>
          <a:ln w="19080">
            <a:solidFill>
              <a:srgbClr val="e306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"/>
          <p:cNvSpPr/>
          <p:nvPr/>
        </p:nvSpPr>
        <p:spPr>
          <a:xfrm>
            <a:off x="1835640" y="3861000"/>
            <a:ext cx="100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3061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Picture 22" descr=""/>
          <p:cNvPicPr/>
          <p:nvPr/>
        </p:nvPicPr>
        <p:blipFill>
          <a:blip r:embed="rId15"/>
          <a:stretch/>
        </p:blipFill>
        <p:spPr>
          <a:xfrm>
            <a:off x="792000" y="1484640"/>
            <a:ext cx="1401120" cy="1307520"/>
          </a:xfrm>
          <a:prstGeom prst="rect">
            <a:avLst/>
          </a:prstGeom>
          <a:ln>
            <a:noFill/>
          </a:ln>
        </p:spPr>
      </p:pic>
      <p:pic>
        <p:nvPicPr>
          <p:cNvPr id="283" name="Picture 23" descr=""/>
          <p:cNvPicPr/>
          <p:nvPr/>
        </p:nvPicPr>
        <p:blipFill>
          <a:blip r:embed="rId16"/>
          <a:stretch/>
        </p:blipFill>
        <p:spPr>
          <a:xfrm>
            <a:off x="827640" y="4927320"/>
            <a:ext cx="1401120" cy="1307520"/>
          </a:xfrm>
          <a:prstGeom prst="rect">
            <a:avLst/>
          </a:prstGeom>
          <a:ln>
            <a:noFill/>
          </a:ln>
        </p:spPr>
      </p:pic>
      <p:sp>
        <p:nvSpPr>
          <p:cNvPr id="284" name="CustomShape 4"/>
          <p:cNvSpPr/>
          <p:nvPr/>
        </p:nvSpPr>
        <p:spPr>
          <a:xfrm flipV="1">
            <a:off x="2195640" y="4649400"/>
            <a:ext cx="789480" cy="57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3061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5"/>
          <p:cNvSpPr/>
          <p:nvPr/>
        </p:nvSpPr>
        <p:spPr>
          <a:xfrm>
            <a:off x="2123640" y="2637000"/>
            <a:ext cx="798120" cy="29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3061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"/>
          <p:cNvSpPr/>
          <p:nvPr/>
        </p:nvSpPr>
        <p:spPr>
          <a:xfrm>
            <a:off x="4356000" y="3861000"/>
            <a:ext cx="251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3061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7"/>
          <p:cNvSpPr/>
          <p:nvPr/>
        </p:nvSpPr>
        <p:spPr>
          <a:xfrm>
            <a:off x="4530960" y="2925000"/>
            <a:ext cx="2114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Slurm Scheduler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Singularity Container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Shared File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CustomShape 8"/>
          <p:cNvSpPr/>
          <p:nvPr/>
        </p:nvSpPr>
        <p:spPr>
          <a:xfrm>
            <a:off x="7314120" y="1135800"/>
            <a:ext cx="1710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Compute Cluster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9"/>
          <p:cNvSpPr/>
          <p:nvPr/>
        </p:nvSpPr>
        <p:spPr>
          <a:xfrm>
            <a:off x="2197800" y="3573000"/>
            <a:ext cx="353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10"/>
          <p:cNvSpPr/>
          <p:nvPr/>
        </p:nvSpPr>
        <p:spPr>
          <a:xfrm>
            <a:off x="3447360" y="4581000"/>
            <a:ext cx="54288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Head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11"/>
          <p:cNvSpPr/>
          <p:nvPr/>
        </p:nvSpPr>
        <p:spPr>
          <a:xfrm>
            <a:off x="757440" y="1351800"/>
            <a:ext cx="568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user1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12"/>
          <p:cNvSpPr/>
          <p:nvPr/>
        </p:nvSpPr>
        <p:spPr>
          <a:xfrm>
            <a:off x="182520" y="3008160"/>
            <a:ext cx="568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user2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13"/>
          <p:cNvSpPr/>
          <p:nvPr/>
        </p:nvSpPr>
        <p:spPr>
          <a:xfrm>
            <a:off x="758520" y="4808160"/>
            <a:ext cx="6069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userN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37000"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Working Interactively with Singularity Containers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67640" y="2493000"/>
            <a:ext cx="8169840" cy="20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Bef>
                <a:spcPts val="2401"/>
              </a:spcBef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apart from exploring help documentation…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01"/>
              </a:spcBef>
            </a:pPr>
            <a:r>
              <a:rPr b="1" lang="en-US" sz="3600" spc="-1" strike="noStrike">
                <a:solidFill>
                  <a:srgbClr val="323232"/>
                </a:solidFill>
                <a:latin typeface="Arial"/>
                <a:ea typeface="DejaVu Sans"/>
              </a:rPr>
              <a:t>DO NOT RUN INTERACTIVE JOBS ON THE HEAD NODE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01"/>
              </a:spcBef>
            </a:pP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01"/>
              </a:spcBef>
            </a:pPr>
            <a:r>
              <a:rPr b="1" lang="en-US" sz="3600" spc="-1" strike="noStrike">
                <a:solidFill>
                  <a:srgbClr val="323232"/>
                </a:solidFill>
                <a:latin typeface="Arial"/>
                <a:ea typeface="DejaVu Sans"/>
              </a:rPr>
              <a:t>2 strikes, you’re out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Practical 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324360" y="1440360"/>
            <a:ext cx="872892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Connect to the course cluster </a:t>
            </a:r>
            <a:endParaRPr b="0" lang="en-US" sz="2400" spc="-1" strike="noStrike">
              <a:latin typeface="Arial"/>
            </a:endParaRPr>
          </a:p>
          <a:p>
            <a:pPr lvl="2" marL="1296000" indent="-285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Mac : Xterm</a:t>
            </a:r>
            <a:endParaRPr b="0" lang="en-US" sz="2000" spc="-1" strike="noStrike">
              <a:latin typeface="Arial"/>
            </a:endParaRPr>
          </a:p>
          <a:p>
            <a:pPr lvl="2" marL="1296000" indent="-285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Windows : mobaXterm</a:t>
            </a:r>
            <a:endParaRPr b="0" lang="en-US" sz="2000" spc="-1" strike="noStrike">
              <a:latin typeface="Arial"/>
            </a:endParaRPr>
          </a:p>
          <a:p>
            <a:pPr lvl="2" marL="1296000" indent="-285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Linux : terminal</a:t>
            </a:r>
            <a:endParaRPr b="0" lang="en-US" sz="2000" spc="-1" strike="noStrike">
              <a:latin typeface="Arial"/>
            </a:endParaRPr>
          </a:p>
          <a:p>
            <a:pPr lvl="2" marL="1296000" indent="-285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ssh &lt;login&gt;@&lt;cluster_adress&gt;</a:t>
            </a:r>
            <a:endParaRPr b="0" lang="en-US" sz="20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Use the singularity container </a:t>
            </a:r>
            <a:endParaRPr b="0" lang="en-US" sz="2400" spc="-1" strike="noStrike">
              <a:latin typeface="Arial"/>
            </a:endParaRPr>
          </a:p>
          <a:p>
            <a:pPr lvl="2" marL="1296000" indent="-285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singularity exec /shared/home/SHARED/DATA/RNASEQ20.img fastqc --help</a:t>
            </a:r>
            <a:endParaRPr b="0" lang="en-US" sz="1600" spc="-1" strike="noStrike">
              <a:latin typeface="Arial"/>
            </a:endParaRPr>
          </a:p>
          <a:p>
            <a:pPr lvl="2" marL="1296000" indent="-285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NB 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copy paste from a .pdf sometimes gives errors</a:t>
            </a:r>
            <a:endParaRPr b="0" lang="en-US" sz="20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Create and edit a file (live demo)</a:t>
            </a:r>
            <a:endParaRPr b="0" lang="en-US" sz="2400" spc="-1" strike="noStrike">
              <a:latin typeface="Arial"/>
            </a:endParaRPr>
          </a:p>
          <a:p>
            <a:pPr lvl="2" marL="1296000" indent="-2858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nano test.txt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37000"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Working Interactively with Singularity Containers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Recipe to simplify working the container: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singularity_container=/home/data/SWcontainer.img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singularity_exec=</a:t>
            </a:r>
            <a:r>
              <a:rPr b="0" lang="en-US" sz="1400" spc="-1" strike="noStrike">
                <a:solidFill>
                  <a:srgbClr val="323232"/>
                </a:solidFill>
                <a:latin typeface="Courier New"/>
                <a:ea typeface="Courier New"/>
              </a:rPr>
              <a:t>"</a:t>
            </a: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singularity exec $singularity_container</a:t>
            </a:r>
            <a:r>
              <a:rPr b="0" lang="en-US" sz="1400" spc="-1" strike="noStrike">
                <a:solidFill>
                  <a:srgbClr val="323232"/>
                </a:solidFill>
                <a:latin typeface="Courier New"/>
                <a:ea typeface="Courier New"/>
              </a:rPr>
              <a:t>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$singularity_exec ls /easybuild/apps/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$singularity_exec fastqc –-help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REMINDER 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DO NOT OTHERWISE RUN INTERACTIVE JOBS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ON THE HEAD NODE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Submitting Jobs via Slurm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You will use simple scripts to describe what you are trying to compute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How much computational resource do I need?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Which software do I need?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Which commands do I want to run, using which files?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These scripts are interpreted by Slurm, which then manages where and how to run your jobs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Basic Slurm Script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107640" y="1440000"/>
            <a:ext cx="892656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#!/usr/bin/bash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#SBATCH --job-name=fastqc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#SBATCH --time=00:30:00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#SBATCH --cpus-per-task=1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#SBATCH --mem=1G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#SBATCH -o fastqc.o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#SBATCH -e fastqc.e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singularity_container=/home/data/SWcontainer.img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singularity_exec="singularity exec -B /home/data/ $singularity_container”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dataDir=/home/data/Liu2015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Courier New"/>
                <a:ea typeface="Courier New"/>
              </a:rPr>
              <a:t>$singularity_exec fastqc -o FASTQC/ $dataDir/SRR1272187_NFLV_1.fastq.gz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Submitting Jobs via Slurm – Resource Limits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Per job, you are limited to a maximum of: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8 cores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30 G of RAM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Submitting Your Slurm Script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251640" y="1440000"/>
            <a:ext cx="8782560" cy="51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To submit your Slurm script (aka “submit script”):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323232"/>
                </a:solidFill>
                <a:latin typeface="Courier New"/>
                <a:ea typeface="Courier New"/>
              </a:rPr>
              <a:t>sbatch myslurmscript.sh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To check the status of all your jobs: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323232"/>
                </a:solidFill>
                <a:latin typeface="Courier New"/>
                <a:ea typeface="Courier New"/>
              </a:rPr>
              <a:t>squeue –u &lt;username&gt;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To check the status of a specific job: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323232"/>
                </a:solidFill>
                <a:latin typeface="Courier New"/>
                <a:ea typeface="Courier New"/>
              </a:rPr>
              <a:t>sstat -j &lt;jobid&gt;.batch -a -o AveCPU,MaxRSS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To check the resources used by a completed job: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ourier New"/>
                <a:ea typeface="Courier New"/>
              </a:rPr>
              <a:t>sacct –j &lt;jobid&gt;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Courier New"/>
                <a:ea typeface="Courier New"/>
              </a:rPr>
              <a:t>sacct -j &lt;jobid&gt; -o State,ExitCode,NCPUS,CPUTime,Elapsed,MaxRSS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Datasets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We will be working with two datasets from the following studies: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Liu </a:t>
            </a:r>
            <a:r>
              <a:rPr b="0" i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et al</a:t>
            </a: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 (2015) “RNA-Seq identifies novel myocardial gene expression signatures of heart failure” Genomics 105(2):83-89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doi.org/10.1016/j.ygeno.2014.12.002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Ruhland </a:t>
            </a:r>
            <a:r>
              <a:rPr b="0" i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et al</a:t>
            </a: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 (2016) “Stromal senescence establishes an immunosuppressive microenvironment that drives tumorigenesis” Nature Communications 7:11762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dx.doi.org/10.1038/ncomms11762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”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aw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dat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a”: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FA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ST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Q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for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 -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he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ad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182880" y="384840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Instrument ID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2121120" y="456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Flow cell ID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49" name="TextShape 4"/>
          <p:cNvSpPr txBox="1"/>
          <p:nvPr/>
        </p:nvSpPr>
        <p:spPr>
          <a:xfrm>
            <a:off x="1154880" y="168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Run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ID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50" name="Line 5"/>
          <p:cNvSpPr/>
          <p:nvPr/>
        </p:nvSpPr>
        <p:spPr>
          <a:xfrm flipH="1">
            <a:off x="1886400" y="234504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TextShape 6"/>
          <p:cNvSpPr txBox="1"/>
          <p:nvPr/>
        </p:nvSpPr>
        <p:spPr>
          <a:xfrm>
            <a:off x="2959200" y="168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Flow cell lane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52" name="Line 7"/>
          <p:cNvSpPr/>
          <p:nvPr/>
        </p:nvSpPr>
        <p:spPr>
          <a:xfrm flipH="1">
            <a:off x="3690720" y="234504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TextShape 8"/>
          <p:cNvSpPr txBox="1"/>
          <p:nvPr/>
        </p:nvSpPr>
        <p:spPr>
          <a:xfrm>
            <a:off x="3445920" y="384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Tile number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54" name="TextShape 9"/>
          <p:cNvSpPr txBox="1"/>
          <p:nvPr/>
        </p:nvSpPr>
        <p:spPr>
          <a:xfrm>
            <a:off x="4596480" y="168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Cluster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X,Y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55" name="Line 10"/>
          <p:cNvSpPr/>
          <p:nvPr/>
        </p:nvSpPr>
        <p:spPr>
          <a:xfrm flipH="1">
            <a:off x="5328000" y="232920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Shape 11"/>
          <p:cNvSpPr txBox="1"/>
          <p:nvPr/>
        </p:nvSpPr>
        <p:spPr>
          <a:xfrm>
            <a:off x="5294880" y="384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Member of pair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57" name="TextShape 12"/>
          <p:cNvSpPr txBox="1"/>
          <p:nvPr/>
        </p:nvSpPr>
        <p:spPr>
          <a:xfrm>
            <a:off x="5546880" y="96912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Filter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Y/N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58" name="Line 13"/>
          <p:cNvSpPr/>
          <p:nvPr/>
        </p:nvSpPr>
        <p:spPr>
          <a:xfrm>
            <a:off x="6278760" y="1608840"/>
            <a:ext cx="0" cy="12920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TextShape 14"/>
          <p:cNvSpPr txBox="1"/>
          <p:nvPr/>
        </p:nvSpPr>
        <p:spPr>
          <a:xfrm>
            <a:off x="6914880" y="384912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Read barcode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60" name="TextShape 15"/>
          <p:cNvSpPr txBox="1"/>
          <p:nvPr/>
        </p:nvSpPr>
        <p:spPr>
          <a:xfrm>
            <a:off x="6507360" y="168912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Control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bit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61" name="Line 16"/>
          <p:cNvSpPr/>
          <p:nvPr/>
        </p:nvSpPr>
        <p:spPr>
          <a:xfrm flipH="1">
            <a:off x="6559200" y="234504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17"/>
          <p:cNvSpPr/>
          <p:nvPr/>
        </p:nvSpPr>
        <p:spPr>
          <a:xfrm flipH="1">
            <a:off x="4625640" y="2894040"/>
            <a:ext cx="1153440" cy="0"/>
          </a:xfrm>
          <a:prstGeom prst="line">
            <a:avLst/>
          </a:prstGeom>
          <a:ln w="3816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18"/>
          <p:cNvSpPr/>
          <p:nvPr/>
        </p:nvSpPr>
        <p:spPr>
          <a:xfrm flipV="1">
            <a:off x="914400" y="329112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19"/>
          <p:cNvSpPr/>
          <p:nvPr/>
        </p:nvSpPr>
        <p:spPr>
          <a:xfrm flipV="1">
            <a:off x="2869920" y="3291120"/>
            <a:ext cx="0" cy="127620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20"/>
          <p:cNvSpPr/>
          <p:nvPr/>
        </p:nvSpPr>
        <p:spPr>
          <a:xfrm flipV="1">
            <a:off x="4177440" y="329112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21"/>
          <p:cNvSpPr/>
          <p:nvPr/>
        </p:nvSpPr>
        <p:spPr>
          <a:xfrm flipV="1">
            <a:off x="6026400" y="329112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22"/>
          <p:cNvSpPr/>
          <p:nvPr/>
        </p:nvSpPr>
        <p:spPr>
          <a:xfrm flipV="1">
            <a:off x="7286400" y="329112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3"/>
          <p:cNvSpPr/>
          <p:nvPr/>
        </p:nvSpPr>
        <p:spPr>
          <a:xfrm>
            <a:off x="86400" y="1774440"/>
            <a:ext cx="7922160" cy="23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@HWI-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ST143:498:D0T4G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ACXX:7:1101:142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4:2149 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1:N:0:TGACCA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</p:txBody>
      </p:sp>
    </p:spTree>
  </p:cSld>
  <p:transition spd="med">
    <p:fade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Practical 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Copy the script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fastqc_Liu2015_SRR1272187_1.sh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from 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/shared/home/SHARED/Solutions/Liu2015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into your home directory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Launch the script using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sbatch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. Check if it is running with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squeue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Check the results of your job once it is finished running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br/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Continued next slide ...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66000"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23232"/>
                </a:solidFill>
                <a:latin typeface="Arial"/>
                <a:ea typeface="DejaVu Sans"/>
              </a:rPr>
              <a:t>Practical 2 - continued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24000" y="1080000"/>
            <a:ext cx="863784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Conduct a QC analysis on the two datasets at: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/shared/home/SHARED/DATA/Liu2015/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/shared/home/SHARED/DATA/Ruhland2016/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Noto Sans CJK SC"/>
              </a:rPr>
              <a:t>1.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Noto Sans CJK SC"/>
              </a:rPr>
              <a:t> Create a sensible directory structure to house your results in your home folder</a:t>
            </a:r>
            <a:endParaRPr b="0" lang="en-US" sz="20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3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Noto Sans CJK SC"/>
              </a:rPr>
              <a:t>2.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Noto Sans CJK SC"/>
              </a:rPr>
              <a:t> Create FastQC reports, compile these to MultiQC reports, and interpret the results</a:t>
            </a:r>
            <a:endParaRPr b="0" lang="en-US" sz="20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4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Noto Sans CJK SC"/>
              </a:rPr>
              <a:t>3.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Noto Sans CJK SC"/>
              </a:rPr>
              <a:t> Decide if you should trim the data. If yes, trim the data with Trimmomatic (NB : Trim a single fastq file. Trimmomatic needs ~4Gb)</a:t>
            </a:r>
            <a:endParaRPr b="0" lang="en-US" sz="20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5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Noto Sans CJK SC"/>
              </a:rPr>
              <a:t>hints 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Noto Sans CJK SC"/>
              </a:rPr>
              <a:t>- copy and adapt fastqc_Liu2015_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SRR1272187_1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Noto Sans CJK SC"/>
              </a:rPr>
              <a:t>.sh </a:t>
            </a:r>
            <a:endParaRPr b="0" lang="en-US" sz="20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spcBef>
                <a:spcPts val="850"/>
              </a:spcBef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Noto Sans CJK SC"/>
              </a:rPr>
              <a:t>- look up the help of the software you want to use (eg. multiqc --help)</a:t>
            </a:r>
            <a:endParaRPr b="0" lang="en-US" sz="20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spcBef>
                <a:spcPts val="850"/>
              </a:spcBef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Noto Sans CJK SC"/>
              </a:rPr>
              <a:t>- All of these steps will work with 1 core and 1 G RAM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 note on retrieving published datasets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04000" y="1412640"/>
            <a:ext cx="8097480" cy="48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Most NGS data is deposited at the Short Read Archive (SRA) hosted by the NCBI, with links from the Gene Expression Omnibus (GEO)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The structure of the SRA database is somewhat obscure, as is the compressed SRA format itself 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Several steps are required to retrieve data from a published study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Step 1 – find GEO or SRA identifier from publication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Step 2 – find the “run” files for each sample (SRR)</a:t>
            </a: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Step 3 – use SRA Toolkit to dump SRR to FASTQ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 note on retrieving published datasets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504000" y="1196640"/>
            <a:ext cx="8097480" cy="547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Example, from the Liu 2015 dataset which reports the GEO accession GSE57345 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Use the NCBI search engine, and click on the BioProject link in the Genomes section corresponding to the GEO accession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In the Project Data table, you will see a number of links to SRA Experiments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These links point to each of the samples from the BioProject, and contain links to the SRR files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5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Find the SRR identifier in the Run field for each sample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 note on retrieving published datasets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504000" y="1196640"/>
            <a:ext cx="8097480" cy="547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If you have properly installed the SRA Toolkit, you can retrieve the data in FASTQ format using the fastq-dump utility: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>
                <a:solidFill>
                  <a:srgbClr val="323232"/>
                </a:solidFill>
                <a:latin typeface="Courier New"/>
                <a:ea typeface="Courier New"/>
              </a:rPr>
              <a:t>fastq-dump --gzip --skip-technical --readids --dumpbase --split-files --clip SRR1272191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You’ll need to know the nature of the dataset before attempting to (library type, paired vs single end, etc)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fastq-dump takes a </a:t>
            </a:r>
            <a:r>
              <a:rPr b="1" i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very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 long time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Courier New"/>
              </a:rPr>
              <a:t>More information about fastq-dump: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Courier New"/>
                <a:hlinkClick r:id="rId5"/>
              </a:rPr>
              <a:t>https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Courier New"/>
                <a:hlinkClick r:id="rId6"/>
              </a:rPr>
              <a:t>://edwards.sdsu.edu/research/fastq-dump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Courier New"/>
                <a:hlinkClick r:id="rId7"/>
              </a:rPr>
              <a:t>/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REFERENCES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https://www.bioinformatics.babraham.ac.uk/projects/fastqc/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P. Ewels, et al. MultiQC: Summarize analysis results for multiple tools and samples in a single report. Bioinformatics (2016). doi: 10.1093/bioinformatics/btw354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http://multiqc.info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”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Raw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data”: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FASTQ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format -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header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182880" y="384840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Instrument ID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2121120" y="456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Flow cell ID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72" name="TextShape 4"/>
          <p:cNvSpPr txBox="1"/>
          <p:nvPr/>
        </p:nvSpPr>
        <p:spPr>
          <a:xfrm>
            <a:off x="1154880" y="168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Run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ID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73" name="Line 5"/>
          <p:cNvSpPr/>
          <p:nvPr/>
        </p:nvSpPr>
        <p:spPr>
          <a:xfrm flipH="1">
            <a:off x="1886400" y="234504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TextShape 6"/>
          <p:cNvSpPr txBox="1"/>
          <p:nvPr/>
        </p:nvSpPr>
        <p:spPr>
          <a:xfrm>
            <a:off x="2959200" y="168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Flow cell lane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75" name="Line 7"/>
          <p:cNvSpPr/>
          <p:nvPr/>
        </p:nvSpPr>
        <p:spPr>
          <a:xfrm flipH="1">
            <a:off x="3690720" y="234504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TextShape 8"/>
          <p:cNvSpPr txBox="1"/>
          <p:nvPr/>
        </p:nvSpPr>
        <p:spPr>
          <a:xfrm>
            <a:off x="3445920" y="384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Tile number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77" name="TextShape 9"/>
          <p:cNvSpPr txBox="1"/>
          <p:nvPr/>
        </p:nvSpPr>
        <p:spPr>
          <a:xfrm>
            <a:off x="4596480" y="168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Cluster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X,Y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78" name="Line 10"/>
          <p:cNvSpPr/>
          <p:nvPr/>
        </p:nvSpPr>
        <p:spPr>
          <a:xfrm flipH="1">
            <a:off x="5328000" y="232920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TextShape 11"/>
          <p:cNvSpPr txBox="1"/>
          <p:nvPr/>
        </p:nvSpPr>
        <p:spPr>
          <a:xfrm>
            <a:off x="5294880" y="384876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Member of pair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80" name="TextShape 12"/>
          <p:cNvSpPr txBox="1"/>
          <p:nvPr/>
        </p:nvSpPr>
        <p:spPr>
          <a:xfrm>
            <a:off x="5546880" y="96912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Filter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Y/N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81" name="Line 13"/>
          <p:cNvSpPr/>
          <p:nvPr/>
        </p:nvSpPr>
        <p:spPr>
          <a:xfrm>
            <a:off x="6278760" y="1608840"/>
            <a:ext cx="0" cy="12920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TextShape 14"/>
          <p:cNvSpPr txBox="1"/>
          <p:nvPr/>
        </p:nvSpPr>
        <p:spPr>
          <a:xfrm>
            <a:off x="6914880" y="384912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Read barcode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83" name="TextShape 15"/>
          <p:cNvSpPr txBox="1"/>
          <p:nvPr/>
        </p:nvSpPr>
        <p:spPr>
          <a:xfrm>
            <a:off x="6507360" y="1689120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rIns="108720" tIns="63720" bIns="63720">
            <a:noAutofit/>
          </a:bodyPr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Control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bit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84" name="Line 16"/>
          <p:cNvSpPr/>
          <p:nvPr/>
        </p:nvSpPr>
        <p:spPr>
          <a:xfrm flipH="1">
            <a:off x="6559200" y="234504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17"/>
          <p:cNvSpPr/>
          <p:nvPr/>
        </p:nvSpPr>
        <p:spPr>
          <a:xfrm flipH="1">
            <a:off x="4625640" y="2894040"/>
            <a:ext cx="1153440" cy="0"/>
          </a:xfrm>
          <a:prstGeom prst="line">
            <a:avLst/>
          </a:prstGeom>
          <a:ln w="3816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18"/>
          <p:cNvSpPr/>
          <p:nvPr/>
        </p:nvSpPr>
        <p:spPr>
          <a:xfrm flipV="1">
            <a:off x="914400" y="329112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19"/>
          <p:cNvSpPr/>
          <p:nvPr/>
        </p:nvSpPr>
        <p:spPr>
          <a:xfrm flipV="1">
            <a:off x="2869920" y="3291120"/>
            <a:ext cx="0" cy="127620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20"/>
          <p:cNvSpPr/>
          <p:nvPr/>
        </p:nvSpPr>
        <p:spPr>
          <a:xfrm flipV="1">
            <a:off x="4177440" y="329112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Line 21"/>
          <p:cNvSpPr/>
          <p:nvPr/>
        </p:nvSpPr>
        <p:spPr>
          <a:xfrm flipV="1">
            <a:off x="6026400" y="329112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22"/>
          <p:cNvSpPr/>
          <p:nvPr/>
        </p:nvSpPr>
        <p:spPr>
          <a:xfrm flipV="1">
            <a:off x="7286400" y="3291120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3"/>
          <p:cNvSpPr/>
          <p:nvPr/>
        </p:nvSpPr>
        <p:spPr>
          <a:xfrm>
            <a:off x="86400" y="1774440"/>
            <a:ext cx="7922160" cy="23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@HWI-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ST143:498:D0T4G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ACXX:7:1101:142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4:2149 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1:N:0:TGACCA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</p:txBody>
      </p:sp>
      <p:sp>
        <p:nvSpPr>
          <p:cNvPr id="192" name="CustomShape 24"/>
          <p:cNvSpPr/>
          <p:nvPr/>
        </p:nvSpPr>
        <p:spPr>
          <a:xfrm>
            <a:off x="504000" y="5717160"/>
            <a:ext cx="8097480" cy="91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Depends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on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sequencin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technology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used,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changed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several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times by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Illumina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and others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”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Raw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data”: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FASTQ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format -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quality line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-182880" y="1731600"/>
            <a:ext cx="9692640" cy="237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3"/>
          <p:cNvSpPr/>
          <p:nvPr/>
        </p:nvSpPr>
        <p:spPr>
          <a:xfrm>
            <a:off x="86400" y="1774440"/>
            <a:ext cx="7922160" cy="23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TCTCNAGAT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AAAATCAAA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ACCAACAGA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GAGTCTAGA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ATAAAAGTG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AATAG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@@BF#2ADH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HHHHJJJJI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JJJJJJIJG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JIJHIIGIH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IIIIIJJHI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HIJJJ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504000" y="32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Each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nucleotide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is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associated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to a quality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value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”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Raw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data”: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FASTQ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format -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Phred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score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04000" y="1440000"/>
            <a:ext cx="809748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ASCII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encoded</a:t>
            </a:r>
            <a:endParaRPr b="0" lang="en-US" sz="2400" spc="-1" strike="noStrike">
              <a:latin typeface="Arial"/>
            </a:endParaRPr>
          </a:p>
          <a:p>
            <a:pPr lvl="1" marL="360000" indent="-35748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Represents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probability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(p) that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base call is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incorrect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56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Quality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(Q) = -10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log</a:t>
            </a:r>
            <a:r>
              <a:rPr b="0" lang="en-US" sz="2400" spc="-1" strike="noStrike" baseline="-25000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(p)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99" name="Table 3"/>
          <p:cNvGraphicFramePr/>
          <p:nvPr/>
        </p:nvGraphicFramePr>
        <p:xfrm>
          <a:off x="117360" y="3573000"/>
          <a:ext cx="8918640" cy="1994400"/>
        </p:xfrm>
        <a:graphic>
          <a:graphicData uri="http://schemas.openxmlformats.org/drawingml/2006/table">
            <a:tbl>
              <a:tblPr/>
              <a:tblGrid>
                <a:gridCol w="2229480"/>
                <a:gridCol w="2229480"/>
                <a:gridCol w="2229480"/>
                <a:gridCol w="2230560"/>
              </a:tblGrid>
              <a:tr h="603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P-value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3061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Phred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3061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Probability of 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incorrect base call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3061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Base call accuracy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30613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1E-01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1 in 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90%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1E-02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1 in 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99</a:t>
                      </a: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1E-03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1 in 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99.9%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1E-04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1 </a:t>
                      </a: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in </a:t>
                      </a: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10,</a:t>
                      </a: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00</a:t>
                      </a: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99.</a:t>
                      </a: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99</a:t>
                      </a: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</a:tbl>
          </a:graphicData>
        </a:graphic>
      </p:graphicFrame>
    </p:spTree>
  </p:cSld>
  <p:transition spd="med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”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Ra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w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data”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: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FAS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TQ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form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at -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quali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ty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line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1" name="Picture 3_1" descr=""/>
          <p:cNvPicPr/>
          <p:nvPr/>
        </p:nvPicPr>
        <p:blipFill>
          <a:blip r:embed="rId1"/>
          <a:stretch/>
        </p:blipFill>
        <p:spPr>
          <a:xfrm>
            <a:off x="360" y="1780920"/>
            <a:ext cx="9141480" cy="481392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-182880" y="1731600"/>
            <a:ext cx="9692640" cy="237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86400" y="1774440"/>
            <a:ext cx="7922160" cy="23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TC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TC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NA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GA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TA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AT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CA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AC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CA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AC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TC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TA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GA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AT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GT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GA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AT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AG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@@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BF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#2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AD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HH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HH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HJ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JI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GJ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HI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IG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IH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II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II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JH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IH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IJ</a:t>
            </a: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JJ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132840" y="2671560"/>
            <a:ext cx="228600" cy="271080"/>
          </a:xfrm>
          <a:prstGeom prst="rect">
            <a:avLst/>
          </a:prstGeom>
          <a:noFill/>
          <a:ln w="38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"/>
          <p:cNvSpPr/>
          <p:nvPr/>
        </p:nvSpPr>
        <p:spPr>
          <a:xfrm>
            <a:off x="4572000" y="5911560"/>
            <a:ext cx="2194560" cy="271080"/>
          </a:xfrm>
          <a:prstGeom prst="rect">
            <a:avLst/>
          </a:prstGeom>
          <a:noFill/>
          <a:ln w="38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4000" y="404640"/>
            <a:ext cx="809748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”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Raw data”: FASTQ format - quality line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7" name="Picture 3_0" descr=""/>
          <p:cNvPicPr/>
          <p:nvPr/>
        </p:nvPicPr>
        <p:blipFill>
          <a:blip r:embed="rId1"/>
          <a:stretch/>
        </p:blipFill>
        <p:spPr>
          <a:xfrm>
            <a:off x="360" y="1780920"/>
            <a:ext cx="9141480" cy="481392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-182880" y="1731600"/>
            <a:ext cx="9692640" cy="237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86400" y="1774440"/>
            <a:ext cx="7922160" cy="23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TCTCNAGATAAAATCAAAACCAACAGAGAGTCTAGAATAAAAGTGAATAG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Monospace"/>
                <a:ea typeface="DejaVu Sans"/>
              </a:rPr>
              <a:t>@@BF#2ADHHHHHJJJJIJJJJJJIJGJIJHIIGIHIIIIIJJHIHIJJJ</a:t>
            </a:r>
            <a:endParaRPr b="0" lang="en-US" sz="1800" spc="-1" strike="noStrike">
              <a:latin typeface="Monospace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Monospace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672840" y="2671560"/>
            <a:ext cx="228600" cy="271080"/>
          </a:xfrm>
          <a:prstGeom prst="rect">
            <a:avLst/>
          </a:prstGeom>
          <a:noFill/>
          <a:ln w="38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5"/>
          <p:cNvSpPr/>
          <p:nvPr/>
        </p:nvSpPr>
        <p:spPr>
          <a:xfrm>
            <a:off x="108000" y="4759560"/>
            <a:ext cx="2194560" cy="271080"/>
          </a:xfrm>
          <a:prstGeom prst="rect">
            <a:avLst/>
          </a:prstGeom>
          <a:noFill/>
          <a:ln w="38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RNA-Seq_Basel2017_DesignQC</Template>
  <TotalTime>8693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2017-08-03T16:02:08Z</dcterms:created>
  <dc:creator>Microsoft Office User</dc:creator>
  <dc:description/>
  <dc:language>en-US</dc:language>
  <cp:lastModifiedBy/>
  <dcterms:modified xsi:type="dcterms:W3CDTF">2023-07-13T08:40:41Z</dcterms:modified>
  <cp:revision>54</cp:revision>
  <dc:subject/>
  <dc:title>Introduction to RNA-Seq – Design and QC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35</vt:i4>
  </property>
</Properties>
</file>